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5" r:id="rId3"/>
    <p:sldId id="258" r:id="rId4"/>
    <p:sldId id="266" r:id="rId5"/>
    <p:sldId id="259" r:id="rId6"/>
    <p:sldId id="261" r:id="rId7"/>
    <p:sldId id="270" r:id="rId8"/>
    <p:sldId id="271" r:id="rId9"/>
    <p:sldId id="272" r:id="rId10"/>
    <p:sldId id="273" r:id="rId11"/>
    <p:sldId id="274" r:id="rId12"/>
    <p:sldId id="276" r:id="rId13"/>
    <p:sldId id="275" r:id="rId14"/>
  </p:sldIdLst>
  <p:sldSz cx="12192000" cy="6858000"/>
  <p:notesSz cx="6858000" cy="9144000"/>
  <p:embeddedFontLst>
    <p:embeddedFont>
      <p:font typeface="SamsungOne 600C" panose="020B0706030303020204" pitchFamily="34" charset="0"/>
      <p:bold r:id="rId15"/>
    </p:embeddedFont>
    <p:embeddedFont>
      <p:font typeface="SamsungOne-700" panose="020B0803030303020204" pitchFamily="34" charset="0"/>
      <p:bold r:id="rId16"/>
    </p:embeddedFont>
    <p:embeddedFont>
      <p:font typeface="나눔바른고딕" panose="020B0603020101020101" pitchFamily="50" charset="-127"/>
      <p:regular r:id="rId17"/>
      <p:bold r:id="rId18"/>
    </p:embeddedFont>
    <p:embeddedFont>
      <p:font typeface="나눔바른고딕 Light" panose="020B0603020101020101" pitchFamily="50" charset="-127"/>
      <p:regular r:id="rId19"/>
    </p:embeddedFont>
    <p:embeddedFont>
      <p:font typeface="나눔스퀘어" panose="020B0600000101010101" pitchFamily="50" charset="-127"/>
      <p:regular r:id="rId20"/>
    </p:embeddedFont>
    <p:embeddedFont>
      <p:font typeface="나눔스퀘어 ExtraBold" panose="020B0600000101010101" pitchFamily="50" charset="-127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3333CC"/>
    <a:srgbClr val="EAEAE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2DC9F9-B8CE-6E25-950E-D3EE797B5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074DC38-6DCE-5986-FEFD-B098D57C24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29A473-F07C-7775-400B-2AB23282C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88F7F-364C-DC57-FACB-567B8ADF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F312F4-7143-0FCD-B796-D5361AD0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22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50FD8A-40B6-A853-0874-EF456147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3B8EF7B-F193-40C2-A150-9EBD37F89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6EE154-3A05-F2AE-8DFC-71ABF6136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40EE96-F4A6-24C9-3095-01415FCB3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449972-0054-FBFC-7268-E3ED3ACC3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576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B90569-6ACC-D044-418F-C026B46F56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3095C6-5CBE-4E31-77E7-953307EA08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62751E-F337-1F34-9E87-7A43AD2C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0B33D9-9156-E8C1-61AE-BF7CA8A9A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74C38-B08B-74AD-9D08-0368F34BC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50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D78152-FE21-0A78-1375-87A9C62AB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5479"/>
            <a:ext cx="10515600" cy="805922"/>
          </a:xfrm>
          <a:noFill/>
        </p:spPr>
        <p:txBody>
          <a:bodyPr>
            <a:normAutofit/>
          </a:bodyPr>
          <a:lstStyle>
            <a:lvl1pPr>
              <a:defRPr sz="3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F52FD3-A981-8015-D5BD-0140AF273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>
            <a:lvl1pPr>
              <a:defRPr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  <a:lvl2pPr>
              <a:defRPr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2pPr>
            <a:lvl3pPr>
              <a:defRPr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3pPr>
            <a:lvl4pPr>
              <a:defRPr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4pPr>
            <a:lvl5pPr>
              <a:defRPr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8AB45A-DD71-6769-5808-37EE20F4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C013CC-28B4-F980-4E03-8ED320A6D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9C5C5F-7430-B683-7A49-CF3AA0736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EDE5F2D-BA0D-9E7A-50A2-F3DE02B2C8A7}"/>
              </a:ext>
            </a:extLst>
          </p:cNvPr>
          <p:cNvSpPr/>
          <p:nvPr userDrawn="1"/>
        </p:nvSpPr>
        <p:spPr>
          <a:xfrm>
            <a:off x="838200" y="1041401"/>
            <a:ext cx="5702300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734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3537B0-BD84-28A6-9DCF-E7B7C367E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890F662-92E1-D2EB-4B7B-B59D06C03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1A2498-E028-1AF1-379A-839F6A7D6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8D40AE-6D30-6D77-3066-A5EB55131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2F625A-3663-EBD9-3DFF-8BB765E75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5357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AB0486-DBD4-183E-6D91-D5BF41C15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BCDAC2-5CBA-0CD9-90F2-7B794746FB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048D52-5E5E-B49C-2A84-352B70DB92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DF3F5A-FFEE-12D1-983A-879561E78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30C587-2FE7-3B0D-4525-8A6F813F0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E7CCE0-37BD-7B18-8717-A06A597B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77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266E71-5865-9BB8-CC02-4D53E5A4C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817C77-4E53-298E-39F7-2A475C76C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3A3066-DE9C-B6F1-C051-585D332B8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1A36FF-67AA-0450-1A58-90572B031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55ECBB4-BF47-37E8-0BF1-AA523F72A3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A2ACE5-05FD-FF45-2186-9C7447B1F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BD8F67C-A534-EDD4-1E7A-68E1C8220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9067117-8571-56C9-41DA-CFC072C7B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87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EBA8F1-EDD4-3335-9D2E-7613215C4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6782BA-2CE7-79C2-B33B-23A2000D6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B7C1D6-D763-66BB-3AC3-AA7E134EE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8127420-7CED-AD83-F365-13226523E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026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C1D6E18-7931-5278-28A6-E0E675A48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1600E6A-C8E9-68CE-9052-89258CF55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27E535-8DAE-F806-8BFA-5127A721A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708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C2C4A4-E19C-7EE1-A31B-9967B64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81C5C9-5869-1107-9C39-3B0102310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F79356-7B8A-7C83-36FD-FA0B2738F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15A859-6FB3-A34B-AE15-0EDA86D5D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F7A0F5-6976-B2F8-F4A7-08C48CC8D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317BEF-4072-D6A7-B5F6-E8CA7EA99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784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17BD8-9FEF-AEE3-1C9B-61536B6C3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D5054C8-C382-FCC3-AFD9-A107D81273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6D72AFA-43F6-5209-765C-A43F37480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1A2F61-37DE-3B7D-00D2-D21ED597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E912B6-9DCB-AC7E-9F0F-03D9BAB4A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CA52B1-FB71-2770-FAC7-119759491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94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28AD187-5DB3-B066-6690-AFBD161BA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5D4527-807F-2EBF-EDB1-61C8D89E8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1E12D7-5E5D-1B64-8E69-D490903265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BB06A-7F75-42D6-8241-BD6692D43ED5}" type="datetimeFigureOut">
              <a:rPr lang="ko-KR" altLang="en-US" smtClean="0"/>
              <a:t>2022-11-07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8F58D7-23F7-4C92-EF68-60F6383783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559F8E-09BA-D950-3FA9-B18845F196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814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eskim01/pen/JjZGRgB" TargetMode="External"/><Relationship Id="rId2" Type="http://schemas.openxmlformats.org/officeDocument/2006/relationships/hyperlink" Target="https://p6-qa.samsung.com/test/about-us/web-accessibility3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WAI/ARIA/apg/patterns/table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freedomscientific.com/Content/Documents/Manuals/JAWS/Keystrokes.txt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9308A7-44A6-E0E8-01D6-F0D5C5A0AB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28681"/>
            <a:ext cx="9144000" cy="2387600"/>
          </a:xfrm>
        </p:spPr>
        <p:txBody>
          <a:bodyPr>
            <a:normAutofit/>
          </a:bodyPr>
          <a:lstStyle/>
          <a:p>
            <a:r>
              <a:rPr lang="ko-KR" altLang="en-US" sz="4000" b="1" dirty="0"/>
              <a:t>접근성을 준수하는 테이블 마크업 </a:t>
            </a:r>
            <a:r>
              <a:rPr lang="en-US" altLang="ko-KR" sz="4000" b="1" dirty="0"/>
              <a:t>(2)</a:t>
            </a:r>
            <a:endParaRPr lang="ko-KR" altLang="en-US" sz="4000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2A976A-3BB3-E016-311B-6352179FFB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61774"/>
            <a:ext cx="9144000" cy="1655762"/>
          </a:xfrm>
        </p:spPr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&lt;table&gt; </a:t>
            </a:r>
            <a:r>
              <a:rPr lang="ko-KR" altLang="en-US" dirty="0"/>
              <a:t>태그를 사용하지 않을 경우</a:t>
            </a:r>
          </a:p>
        </p:txBody>
      </p:sp>
    </p:spTree>
    <p:extLst>
      <p:ext uri="{BB962C8B-B14F-4D97-AF65-F5344CB8AC3E}">
        <p14:creationId xmlns:p14="http://schemas.microsoft.com/office/powerpoint/2010/main" val="3067513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563FBC51-9E88-5F84-6032-3ED95C81D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175" y="739924"/>
            <a:ext cx="4164700" cy="569821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0C0F348-0AF4-2657-F0CC-297D8645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속성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6BB533-BAAB-FA65-DF2E-957F76FB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 startAt="5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role=“cell”</a:t>
            </a:r>
          </a:p>
          <a:p>
            <a:pPr lvl="1">
              <a:buFontTx/>
              <a:buChar char="-"/>
            </a:pP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role=“cell” = &lt;td&gt;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role=“row” </a:t>
            </a:r>
            <a:r>
              <a:rPr lang="ko-KR" altLang="en-US" sz="2000" dirty="0"/>
              <a:t>하위에 존재해야 함</a:t>
            </a:r>
            <a:endParaRPr lang="en-US" altLang="ko-KR" sz="2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827F35-DA2C-DC3E-8858-F58A98AC7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25" y="3772747"/>
            <a:ext cx="6073434" cy="19851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DBEA4AB-6F8C-EAE3-EA9E-6FC7B452EC91}"/>
              </a:ext>
            </a:extLst>
          </p:cNvPr>
          <p:cNvSpPr/>
          <p:nvPr/>
        </p:nvSpPr>
        <p:spPr>
          <a:xfrm>
            <a:off x="7905584" y="3677930"/>
            <a:ext cx="1616242" cy="430520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6CD47A-4BED-8382-0755-ADB767D2B538}"/>
              </a:ext>
            </a:extLst>
          </p:cNvPr>
          <p:cNvSpPr/>
          <p:nvPr/>
        </p:nvSpPr>
        <p:spPr>
          <a:xfrm>
            <a:off x="2116666" y="4360334"/>
            <a:ext cx="4436533" cy="1323014"/>
          </a:xfrm>
          <a:prstGeom prst="rect">
            <a:avLst/>
          </a:prstGeom>
          <a:solidFill>
            <a:srgbClr val="FF0000">
              <a:alpha val="40000"/>
            </a:srgbClr>
          </a:solidFill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0C6909A-B3F1-3905-82C3-3448BDE43A28}"/>
              </a:ext>
            </a:extLst>
          </p:cNvPr>
          <p:cNvSpPr/>
          <p:nvPr/>
        </p:nvSpPr>
        <p:spPr>
          <a:xfrm>
            <a:off x="7895165" y="4591321"/>
            <a:ext cx="1616242" cy="430520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F0E5292-0E7D-C361-0B1A-71AA01BA8836}"/>
              </a:ext>
            </a:extLst>
          </p:cNvPr>
          <p:cNvSpPr/>
          <p:nvPr/>
        </p:nvSpPr>
        <p:spPr>
          <a:xfrm>
            <a:off x="7905584" y="5526286"/>
            <a:ext cx="1616242" cy="430520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2390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C5EF58BE-A72F-737C-C08B-C36C2B564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875" y="2496171"/>
            <a:ext cx="6242650" cy="40670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0C0F348-0AF4-2657-F0CC-297D8645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속성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6BB533-BAAB-FA65-DF2E-957F76FB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 startAt="6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aria-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rowspan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aria-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colspan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aria-</a:t>
            </a:r>
            <a:r>
              <a:rPr lang="en-US" altLang="ko-KR" sz="2000" dirty="0" err="1"/>
              <a:t>rowspan</a:t>
            </a:r>
            <a:r>
              <a:rPr lang="en-US" altLang="ko-KR" sz="2000" dirty="0"/>
              <a:t>, aria-</a:t>
            </a:r>
            <a:r>
              <a:rPr lang="en-US" altLang="ko-KR" sz="2000" dirty="0" err="1"/>
              <a:t>colspan</a:t>
            </a:r>
            <a:r>
              <a:rPr lang="en-US" altLang="ko-KR" sz="2000" dirty="0"/>
              <a:t> ≒ html </a:t>
            </a:r>
            <a:r>
              <a:rPr lang="en-US" altLang="ko-KR" sz="2000" dirty="0" err="1"/>
              <a:t>rowspan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colspan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 err="1"/>
              <a:t>css</a:t>
            </a:r>
            <a:r>
              <a:rPr lang="ko-KR" altLang="en-US" sz="2000" dirty="0"/>
              <a:t>로 보이는 크기 조절 후 </a:t>
            </a:r>
            <a:r>
              <a:rPr lang="en-US" altLang="ko-KR" sz="2000" dirty="0"/>
              <a:t>aria-row/</a:t>
            </a:r>
            <a:r>
              <a:rPr lang="en-US" altLang="ko-KR" sz="2000" dirty="0" err="1"/>
              <a:t>colspan</a:t>
            </a:r>
            <a:r>
              <a:rPr lang="ko-KR" altLang="en-US" sz="2000" dirty="0"/>
              <a:t> 으로 스크린리더가 읽어주는 값 조절</a:t>
            </a:r>
            <a:endParaRPr lang="en-US" altLang="ko-KR" sz="20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5901539-0C0C-CCB0-4FA0-8FECF25BCA1B}"/>
              </a:ext>
            </a:extLst>
          </p:cNvPr>
          <p:cNvSpPr/>
          <p:nvPr/>
        </p:nvSpPr>
        <p:spPr>
          <a:xfrm>
            <a:off x="5909732" y="3259666"/>
            <a:ext cx="1413935" cy="3242733"/>
          </a:xfrm>
          <a:prstGeom prst="rect">
            <a:avLst/>
          </a:prstGeom>
          <a:solidFill>
            <a:srgbClr val="FF0000">
              <a:alpha val="40000"/>
            </a:srgbClr>
          </a:solidFill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aria-</a:t>
            </a:r>
            <a:r>
              <a:rPr kumimoji="1" lang="en-US" altLang="ko-KR" sz="1400" dirty="0" err="1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rowspan</a:t>
            </a:r>
            <a:br>
              <a:rPr kumimoji="1" lang="en-US" altLang="ko-KR" sz="14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kumimoji="1" lang="en-US" altLang="ko-KR" sz="14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= 4</a:t>
            </a:r>
            <a:endParaRPr kumimoji="1" lang="ko-KR" altLang="en-US" sz="1400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EFCC865-8E67-D8C8-16CF-75BAF37A4C42}"/>
              </a:ext>
            </a:extLst>
          </p:cNvPr>
          <p:cNvSpPr/>
          <p:nvPr/>
        </p:nvSpPr>
        <p:spPr>
          <a:xfrm>
            <a:off x="10600266" y="3259666"/>
            <a:ext cx="1413935" cy="1557867"/>
          </a:xfrm>
          <a:prstGeom prst="rect">
            <a:avLst/>
          </a:prstGeom>
          <a:solidFill>
            <a:srgbClr val="FF0000">
              <a:alpha val="40000"/>
            </a:srgbClr>
          </a:solidFill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aria-</a:t>
            </a:r>
            <a:r>
              <a:rPr kumimoji="1" lang="en-US" altLang="ko-KR" sz="1400" dirty="0" err="1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rowspan</a:t>
            </a:r>
            <a:r>
              <a:rPr kumimoji="1" lang="en-US" altLang="ko-KR" sz="14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= 2</a:t>
            </a:r>
            <a:endParaRPr kumimoji="1" lang="ko-KR" altLang="en-US" sz="1400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D0ADC10-7F4F-87DC-C8E5-379E0F300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41" y="3526356"/>
            <a:ext cx="5110693" cy="2006713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ABA2C4BE-ADD3-BA77-7A45-5CC4F95FDFE0}"/>
              </a:ext>
            </a:extLst>
          </p:cNvPr>
          <p:cNvCxnSpPr>
            <a:stCxn id="3" idx="3"/>
            <a:endCxn id="10" idx="1"/>
          </p:cNvCxnSpPr>
          <p:nvPr/>
        </p:nvCxnSpPr>
        <p:spPr>
          <a:xfrm>
            <a:off x="5350934" y="4529713"/>
            <a:ext cx="4939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0879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C0F348-0AF4-2657-F0CC-297D8645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이슈 사례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6BB533-BAAB-FA65-DF2E-957F76FB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[About Us]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접근성 검수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(2021.05)</a:t>
            </a:r>
            <a:endParaRPr lang="en-US" altLang="ko-KR" sz="2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8A7FAC2-E85D-5B47-0BCC-1FF3B2A5A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96" y="2049962"/>
            <a:ext cx="5229982" cy="19527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ED769A1-1E91-2D4A-1904-660F8743A95B}"/>
              </a:ext>
            </a:extLst>
          </p:cNvPr>
          <p:cNvSpPr/>
          <p:nvPr/>
        </p:nvSpPr>
        <p:spPr>
          <a:xfrm>
            <a:off x="378655" y="1937242"/>
            <a:ext cx="5229982" cy="4079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38965D5-1608-4C1F-482A-2DA3A63C45CD}"/>
              </a:ext>
            </a:extLst>
          </p:cNvPr>
          <p:cNvSpPr/>
          <p:nvPr/>
        </p:nvSpPr>
        <p:spPr>
          <a:xfrm>
            <a:off x="1209235" y="2124745"/>
            <a:ext cx="630807" cy="163017"/>
          </a:xfrm>
          <a:prstGeom prst="rect">
            <a:avLst/>
          </a:prstGeom>
          <a:noFill/>
          <a:ln w="19050">
            <a:solidFill>
              <a:srgbClr val="00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C7AA6C5-22D3-C8AE-737D-E13EC0F228B2}"/>
              </a:ext>
            </a:extLst>
          </p:cNvPr>
          <p:cNvSpPr/>
          <p:nvPr/>
        </p:nvSpPr>
        <p:spPr>
          <a:xfrm>
            <a:off x="3167575" y="2124745"/>
            <a:ext cx="409827" cy="163017"/>
          </a:xfrm>
          <a:prstGeom prst="rect">
            <a:avLst/>
          </a:prstGeom>
          <a:noFill/>
          <a:ln w="19050">
            <a:solidFill>
              <a:srgbClr val="00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A5F1FD9-61A1-3EE2-2E81-25326D5D256F}"/>
              </a:ext>
            </a:extLst>
          </p:cNvPr>
          <p:cNvSpPr/>
          <p:nvPr/>
        </p:nvSpPr>
        <p:spPr>
          <a:xfrm>
            <a:off x="4097215" y="2124745"/>
            <a:ext cx="409827" cy="163017"/>
          </a:xfrm>
          <a:prstGeom prst="rect">
            <a:avLst/>
          </a:prstGeom>
          <a:noFill/>
          <a:ln w="19050">
            <a:solidFill>
              <a:srgbClr val="00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6559225-BC74-F2E1-B117-EA60E2259CD2}"/>
              </a:ext>
            </a:extLst>
          </p:cNvPr>
          <p:cNvSpPr/>
          <p:nvPr/>
        </p:nvSpPr>
        <p:spPr>
          <a:xfrm>
            <a:off x="5026855" y="2124745"/>
            <a:ext cx="409827" cy="163017"/>
          </a:xfrm>
          <a:prstGeom prst="rect">
            <a:avLst/>
          </a:prstGeom>
          <a:noFill/>
          <a:ln w="19050">
            <a:solidFill>
              <a:srgbClr val="00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92D35A2-1658-91F9-37B0-0BEDA6CD2C1E}"/>
              </a:ext>
            </a:extLst>
          </p:cNvPr>
          <p:cNvSpPr/>
          <p:nvPr/>
        </p:nvSpPr>
        <p:spPr>
          <a:xfrm>
            <a:off x="398645" y="1990552"/>
            <a:ext cx="5108941" cy="311322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BA90A9-AF63-D110-6EF5-783627FE3CD8}"/>
              </a:ext>
            </a:extLst>
          </p:cNvPr>
          <p:cNvSpPr txBox="1"/>
          <p:nvPr/>
        </p:nvSpPr>
        <p:spPr>
          <a:xfrm>
            <a:off x="1743255" y="4154108"/>
            <a:ext cx="359545" cy="20005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700">
                <a:solidFill>
                  <a:schemeClr val="bg1"/>
                </a:solidFill>
              </a:rPr>
              <a:t>row</a:t>
            </a:r>
            <a:endParaRPr kumimoji="1" lang="ko-Kore-KR" altLang="en-US" sz="7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7C6736-0BE6-007D-B9EA-857ECF96FD7D}"/>
              </a:ext>
            </a:extLst>
          </p:cNvPr>
          <p:cNvSpPr txBox="1"/>
          <p:nvPr/>
        </p:nvSpPr>
        <p:spPr>
          <a:xfrm>
            <a:off x="2143601" y="4152919"/>
            <a:ext cx="761524" cy="200055"/>
          </a:xfrm>
          <a:prstGeom prst="rect">
            <a:avLst/>
          </a:prstGeom>
          <a:solidFill>
            <a:srgbClr val="000099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700" err="1">
                <a:solidFill>
                  <a:schemeClr val="bg1"/>
                </a:solidFill>
              </a:rPr>
              <a:t>columnheader</a:t>
            </a:r>
            <a:endParaRPr kumimoji="1" lang="ko-Kore-KR" altLang="en-US" sz="700">
              <a:solidFill>
                <a:schemeClr val="bg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BFF2579-3356-DD05-F839-7504D0E6A8A0}"/>
              </a:ext>
            </a:extLst>
          </p:cNvPr>
          <p:cNvSpPr/>
          <p:nvPr/>
        </p:nvSpPr>
        <p:spPr>
          <a:xfrm>
            <a:off x="334977" y="2384768"/>
            <a:ext cx="5346071" cy="1620102"/>
          </a:xfrm>
          <a:prstGeom prst="rect">
            <a:avLst/>
          </a:prstGeom>
          <a:noFill/>
          <a:ln w="28575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795F48-8779-6E60-487C-2085D223DC3E}"/>
              </a:ext>
            </a:extLst>
          </p:cNvPr>
          <p:cNvSpPr txBox="1"/>
          <p:nvPr/>
        </p:nvSpPr>
        <p:spPr>
          <a:xfrm>
            <a:off x="370591" y="4155286"/>
            <a:ext cx="636942" cy="19887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700" err="1">
                <a:solidFill>
                  <a:schemeClr val="bg1"/>
                </a:solidFill>
              </a:rPr>
              <a:t>rowgroup</a:t>
            </a:r>
            <a:endParaRPr kumimoji="1" lang="ko-Kore-KR" altLang="en-US" sz="700">
              <a:solidFill>
                <a:schemeClr val="bg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74F7B47-570A-75C7-95DA-7E1A4578579F}"/>
              </a:ext>
            </a:extLst>
          </p:cNvPr>
          <p:cNvSpPr/>
          <p:nvPr/>
        </p:nvSpPr>
        <p:spPr>
          <a:xfrm>
            <a:off x="439684" y="2416921"/>
            <a:ext cx="5108941" cy="311322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24DFD9C-ED45-7732-2BE9-22B02ECDB81A}"/>
              </a:ext>
            </a:extLst>
          </p:cNvPr>
          <p:cNvSpPr/>
          <p:nvPr/>
        </p:nvSpPr>
        <p:spPr>
          <a:xfrm>
            <a:off x="1189382" y="2420802"/>
            <a:ext cx="650660" cy="222724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D836B9-365D-044A-6FC8-2E4ACAFB7185}"/>
              </a:ext>
            </a:extLst>
          </p:cNvPr>
          <p:cNvSpPr txBox="1"/>
          <p:nvPr/>
        </p:nvSpPr>
        <p:spPr>
          <a:xfrm>
            <a:off x="1050704" y="4154108"/>
            <a:ext cx="653581" cy="1988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700" err="1"/>
              <a:t>rowheader</a:t>
            </a:r>
            <a:endParaRPr kumimoji="1" lang="ko-Kore-KR" altLang="en-US" sz="70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D8243DC-78AC-75FF-BB0E-81A64D11742E}"/>
              </a:ext>
            </a:extLst>
          </p:cNvPr>
          <p:cNvSpPr/>
          <p:nvPr/>
        </p:nvSpPr>
        <p:spPr>
          <a:xfrm>
            <a:off x="3232193" y="2440083"/>
            <a:ext cx="280589" cy="14910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4315442-D622-E453-F75A-23A8FD063E7A}"/>
              </a:ext>
            </a:extLst>
          </p:cNvPr>
          <p:cNvSpPr/>
          <p:nvPr/>
        </p:nvSpPr>
        <p:spPr>
          <a:xfrm>
            <a:off x="4161833" y="2435391"/>
            <a:ext cx="280589" cy="14910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AAFE1F3-C36D-4621-C84E-BF53B3FCA701}"/>
              </a:ext>
            </a:extLst>
          </p:cNvPr>
          <p:cNvSpPr/>
          <p:nvPr/>
        </p:nvSpPr>
        <p:spPr>
          <a:xfrm>
            <a:off x="5117462" y="2435390"/>
            <a:ext cx="280589" cy="14910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F81F91-51C5-CA8C-21D0-480C95654241}"/>
              </a:ext>
            </a:extLst>
          </p:cNvPr>
          <p:cNvSpPr txBox="1"/>
          <p:nvPr/>
        </p:nvSpPr>
        <p:spPr>
          <a:xfrm>
            <a:off x="2928346" y="4154108"/>
            <a:ext cx="336347" cy="20005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700">
                <a:solidFill>
                  <a:schemeClr val="bg1"/>
                </a:solidFill>
              </a:rPr>
              <a:t>cell</a:t>
            </a:r>
            <a:endParaRPr kumimoji="1" lang="ko-Kore-KR" altLang="en-US" sz="700">
              <a:solidFill>
                <a:schemeClr val="bg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474DD25-AC32-5B14-9E55-3E1C7281DF1A}"/>
              </a:ext>
            </a:extLst>
          </p:cNvPr>
          <p:cNvSpPr/>
          <p:nvPr/>
        </p:nvSpPr>
        <p:spPr>
          <a:xfrm>
            <a:off x="3232194" y="2808651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5F5C7FA-8503-04CC-EF28-FB1B697CC1A7}"/>
              </a:ext>
            </a:extLst>
          </p:cNvPr>
          <p:cNvSpPr/>
          <p:nvPr/>
        </p:nvSpPr>
        <p:spPr>
          <a:xfrm>
            <a:off x="4165342" y="2808651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D01D1C4-DAD7-A32A-8219-5AC7F2146106}"/>
              </a:ext>
            </a:extLst>
          </p:cNvPr>
          <p:cNvSpPr/>
          <p:nvPr/>
        </p:nvSpPr>
        <p:spPr>
          <a:xfrm>
            <a:off x="5123368" y="2804208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87EB1C8-5F8F-A210-794F-3DAD80E5CEFD}"/>
              </a:ext>
            </a:extLst>
          </p:cNvPr>
          <p:cNvSpPr/>
          <p:nvPr/>
        </p:nvSpPr>
        <p:spPr>
          <a:xfrm>
            <a:off x="3232193" y="3154430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B63FB83-79EA-0FC3-78AC-66BBB21645D6}"/>
              </a:ext>
            </a:extLst>
          </p:cNvPr>
          <p:cNvSpPr/>
          <p:nvPr/>
        </p:nvSpPr>
        <p:spPr>
          <a:xfrm>
            <a:off x="4165342" y="3147544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688F067-801C-1868-2090-E354C82767FB}"/>
              </a:ext>
            </a:extLst>
          </p:cNvPr>
          <p:cNvSpPr/>
          <p:nvPr/>
        </p:nvSpPr>
        <p:spPr>
          <a:xfrm>
            <a:off x="5117462" y="3152659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9C56999-E53C-B5E8-7E07-F775EE7B207A}"/>
              </a:ext>
            </a:extLst>
          </p:cNvPr>
          <p:cNvSpPr/>
          <p:nvPr/>
        </p:nvSpPr>
        <p:spPr>
          <a:xfrm>
            <a:off x="3232193" y="3490388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F2C3C1-74EE-AB01-FBCE-27DE5E713947}"/>
              </a:ext>
            </a:extLst>
          </p:cNvPr>
          <p:cNvSpPr/>
          <p:nvPr/>
        </p:nvSpPr>
        <p:spPr>
          <a:xfrm>
            <a:off x="4165342" y="3489648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3AE79D5-AF4D-7820-0685-E4B661640385}"/>
              </a:ext>
            </a:extLst>
          </p:cNvPr>
          <p:cNvSpPr/>
          <p:nvPr/>
        </p:nvSpPr>
        <p:spPr>
          <a:xfrm>
            <a:off x="5117462" y="3498291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3F759C3-170B-C025-96DE-CA8E9A88A76C}"/>
              </a:ext>
            </a:extLst>
          </p:cNvPr>
          <p:cNvSpPr/>
          <p:nvPr/>
        </p:nvSpPr>
        <p:spPr>
          <a:xfrm>
            <a:off x="3232193" y="3828003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BDBF356-7666-620D-9829-F29CAF212A5A}"/>
              </a:ext>
            </a:extLst>
          </p:cNvPr>
          <p:cNvSpPr/>
          <p:nvPr/>
        </p:nvSpPr>
        <p:spPr>
          <a:xfrm>
            <a:off x="4174827" y="3822592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2ED1DEE-30A5-AB93-8BAB-1D2C4AC0AB02}"/>
              </a:ext>
            </a:extLst>
          </p:cNvPr>
          <p:cNvSpPr/>
          <p:nvPr/>
        </p:nvSpPr>
        <p:spPr>
          <a:xfrm>
            <a:off x="5117462" y="3828003"/>
            <a:ext cx="277080" cy="13409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AC93BBE9-43F1-A9E4-4B0F-B59F16575327}"/>
              </a:ext>
            </a:extLst>
          </p:cNvPr>
          <p:cNvSpPr/>
          <p:nvPr/>
        </p:nvSpPr>
        <p:spPr>
          <a:xfrm>
            <a:off x="1704286" y="2811565"/>
            <a:ext cx="420631" cy="126740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F287F9B-9D75-13C4-4E7E-350AF072E072}"/>
              </a:ext>
            </a:extLst>
          </p:cNvPr>
          <p:cNvSpPr/>
          <p:nvPr/>
        </p:nvSpPr>
        <p:spPr>
          <a:xfrm>
            <a:off x="1609036" y="3133202"/>
            <a:ext cx="3940663" cy="207482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80DC552-0AC7-C7AE-853B-48878AE130CE}"/>
              </a:ext>
            </a:extLst>
          </p:cNvPr>
          <p:cNvSpPr/>
          <p:nvPr/>
        </p:nvSpPr>
        <p:spPr>
          <a:xfrm>
            <a:off x="1696292" y="3151222"/>
            <a:ext cx="941444" cy="126740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0" name="자유형: 도형 39">
            <a:extLst>
              <a:ext uri="{FF2B5EF4-FFF2-40B4-BE49-F238E27FC236}">
                <a16:creationId xmlns:a16="http://schemas.microsoft.com/office/drawing/2014/main" id="{E7A3CC7F-341E-8685-8000-310B147D455D}"/>
              </a:ext>
            </a:extLst>
          </p:cNvPr>
          <p:cNvSpPr/>
          <p:nvPr/>
        </p:nvSpPr>
        <p:spPr>
          <a:xfrm>
            <a:off x="437344" y="3471362"/>
            <a:ext cx="5112355" cy="458446"/>
          </a:xfrm>
          <a:custGeom>
            <a:avLst/>
            <a:gdLst>
              <a:gd name="connsiteX0" fmla="*/ 0 w 5112355"/>
              <a:gd name="connsiteY0" fmla="*/ 0 h 458446"/>
              <a:gd name="connsiteX1" fmla="*/ 5112355 w 5112355"/>
              <a:gd name="connsiteY1" fmla="*/ 0 h 458446"/>
              <a:gd name="connsiteX2" fmla="*/ 5112355 w 5112355"/>
              <a:gd name="connsiteY2" fmla="*/ 207482 h 458446"/>
              <a:gd name="connsiteX3" fmla="*/ 1016535 w 5112355"/>
              <a:gd name="connsiteY3" fmla="*/ 207482 h 458446"/>
              <a:gd name="connsiteX4" fmla="*/ 1016535 w 5112355"/>
              <a:gd name="connsiteY4" fmla="*/ 458446 h 458446"/>
              <a:gd name="connsiteX5" fmla="*/ 2340 w 5112355"/>
              <a:gd name="connsiteY5" fmla="*/ 458446 h 458446"/>
              <a:gd name="connsiteX6" fmla="*/ 2340 w 5112355"/>
              <a:gd name="connsiteY6" fmla="*/ 207482 h 458446"/>
              <a:gd name="connsiteX7" fmla="*/ 0 w 5112355"/>
              <a:gd name="connsiteY7" fmla="*/ 207482 h 458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2355" h="458446">
                <a:moveTo>
                  <a:pt x="0" y="0"/>
                </a:moveTo>
                <a:lnTo>
                  <a:pt x="5112355" y="0"/>
                </a:lnTo>
                <a:lnTo>
                  <a:pt x="5112355" y="207482"/>
                </a:lnTo>
                <a:lnTo>
                  <a:pt x="1016535" y="207482"/>
                </a:lnTo>
                <a:lnTo>
                  <a:pt x="1016535" y="458446"/>
                </a:lnTo>
                <a:lnTo>
                  <a:pt x="2340" y="458446"/>
                </a:lnTo>
                <a:lnTo>
                  <a:pt x="2340" y="207482"/>
                </a:lnTo>
                <a:lnTo>
                  <a:pt x="0" y="207482"/>
                </a:lnTo>
                <a:close/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E385A34-C5AD-C975-8FD4-068C0162F50E}"/>
              </a:ext>
            </a:extLst>
          </p:cNvPr>
          <p:cNvSpPr/>
          <p:nvPr/>
        </p:nvSpPr>
        <p:spPr>
          <a:xfrm>
            <a:off x="1696292" y="3489382"/>
            <a:ext cx="941444" cy="126740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261DED8-DAD9-457E-53EB-E1D75FAF3D5D}"/>
              </a:ext>
            </a:extLst>
          </p:cNvPr>
          <p:cNvSpPr/>
          <p:nvPr/>
        </p:nvSpPr>
        <p:spPr>
          <a:xfrm>
            <a:off x="1704286" y="3827075"/>
            <a:ext cx="941444" cy="126740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34AF384-9D4D-5922-4D6A-5D620C452C20}"/>
              </a:ext>
            </a:extLst>
          </p:cNvPr>
          <p:cNvSpPr txBox="1"/>
          <p:nvPr/>
        </p:nvSpPr>
        <p:spPr>
          <a:xfrm>
            <a:off x="1857271" y="2110023"/>
            <a:ext cx="774334" cy="184666"/>
          </a:xfrm>
          <a:prstGeom prst="rect">
            <a:avLst/>
          </a:prstGeom>
          <a:solidFill>
            <a:srgbClr val="AC75D5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600">
                <a:solidFill>
                  <a:schemeClr val="bg1"/>
                </a:solidFill>
              </a:rPr>
              <a:t>aria-</a:t>
            </a:r>
            <a:r>
              <a:rPr kumimoji="1" lang="en-US" altLang="en-US" sz="600" err="1">
                <a:solidFill>
                  <a:schemeClr val="bg1"/>
                </a:solidFill>
              </a:rPr>
              <a:t>colspan</a:t>
            </a:r>
            <a:r>
              <a:rPr kumimoji="1" lang="en-US" altLang="en-US" sz="600">
                <a:solidFill>
                  <a:schemeClr val="bg1"/>
                </a:solidFill>
              </a:rPr>
              <a:t>=“2”</a:t>
            </a:r>
            <a:endParaRPr kumimoji="1" lang="ko-Kore-KR" altLang="en-US" sz="60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5B8E123-F914-98F6-C690-A88CFF947DFF}"/>
              </a:ext>
            </a:extLst>
          </p:cNvPr>
          <p:cNvSpPr txBox="1"/>
          <p:nvPr/>
        </p:nvSpPr>
        <p:spPr>
          <a:xfrm>
            <a:off x="1853258" y="2439831"/>
            <a:ext cx="774334" cy="184666"/>
          </a:xfrm>
          <a:prstGeom prst="rect">
            <a:avLst/>
          </a:prstGeom>
          <a:solidFill>
            <a:srgbClr val="AC75D5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600">
                <a:solidFill>
                  <a:schemeClr val="bg1"/>
                </a:solidFill>
              </a:rPr>
              <a:t>aria-</a:t>
            </a:r>
            <a:r>
              <a:rPr kumimoji="1" lang="en-US" altLang="en-US" sz="600" err="1">
                <a:solidFill>
                  <a:schemeClr val="bg1"/>
                </a:solidFill>
              </a:rPr>
              <a:t>colspan</a:t>
            </a:r>
            <a:r>
              <a:rPr kumimoji="1" lang="en-US" altLang="en-US" sz="600">
                <a:solidFill>
                  <a:schemeClr val="bg1"/>
                </a:solidFill>
              </a:rPr>
              <a:t>=“2”</a:t>
            </a:r>
            <a:endParaRPr kumimoji="1" lang="ko-Kore-KR" altLang="en-US" sz="600">
              <a:solidFill>
                <a:schemeClr val="bg1"/>
              </a:solidFill>
            </a:endParaRPr>
          </a:p>
        </p:txBody>
      </p:sp>
      <p:sp>
        <p:nvSpPr>
          <p:cNvPr id="45" name="자유형: 도형 44">
            <a:extLst>
              <a:ext uri="{FF2B5EF4-FFF2-40B4-BE49-F238E27FC236}">
                <a16:creationId xmlns:a16="http://schemas.microsoft.com/office/drawing/2014/main" id="{8E4AD5FA-8C21-4B3B-621E-99CBB07EFEEC}"/>
              </a:ext>
            </a:extLst>
          </p:cNvPr>
          <p:cNvSpPr/>
          <p:nvPr/>
        </p:nvSpPr>
        <p:spPr>
          <a:xfrm>
            <a:off x="437344" y="2790113"/>
            <a:ext cx="5112355" cy="561340"/>
          </a:xfrm>
          <a:custGeom>
            <a:avLst/>
            <a:gdLst>
              <a:gd name="connsiteX0" fmla="*/ 2340 w 5112355"/>
              <a:gd name="connsiteY0" fmla="*/ 0 h 561340"/>
              <a:gd name="connsiteX1" fmla="*/ 5112355 w 5112355"/>
              <a:gd name="connsiteY1" fmla="*/ 0 h 561340"/>
              <a:gd name="connsiteX2" fmla="*/ 5112355 w 5112355"/>
              <a:gd name="connsiteY2" fmla="*/ 207482 h 561340"/>
              <a:gd name="connsiteX3" fmla="*/ 1016535 w 5112355"/>
              <a:gd name="connsiteY3" fmla="*/ 207482 h 561340"/>
              <a:gd name="connsiteX4" fmla="*/ 1016535 w 5112355"/>
              <a:gd name="connsiteY4" fmla="*/ 561340 h 561340"/>
              <a:gd name="connsiteX5" fmla="*/ 0 w 5112355"/>
              <a:gd name="connsiteY5" fmla="*/ 561340 h 561340"/>
              <a:gd name="connsiteX6" fmla="*/ 0 w 5112355"/>
              <a:gd name="connsiteY6" fmla="*/ 173862 h 561340"/>
              <a:gd name="connsiteX7" fmla="*/ 2340 w 5112355"/>
              <a:gd name="connsiteY7" fmla="*/ 173862 h 561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2355" h="561340">
                <a:moveTo>
                  <a:pt x="2340" y="0"/>
                </a:moveTo>
                <a:lnTo>
                  <a:pt x="5112355" y="0"/>
                </a:lnTo>
                <a:lnTo>
                  <a:pt x="5112355" y="207482"/>
                </a:lnTo>
                <a:lnTo>
                  <a:pt x="1016535" y="207482"/>
                </a:lnTo>
                <a:lnTo>
                  <a:pt x="1016535" y="561340"/>
                </a:lnTo>
                <a:lnTo>
                  <a:pt x="0" y="561340"/>
                </a:lnTo>
                <a:lnTo>
                  <a:pt x="0" y="173862"/>
                </a:lnTo>
                <a:lnTo>
                  <a:pt x="2340" y="173862"/>
                </a:lnTo>
                <a:close/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E00FE960-E1F5-FEEB-01F1-2494D8B9B7B4}"/>
              </a:ext>
            </a:extLst>
          </p:cNvPr>
          <p:cNvSpPr/>
          <p:nvPr/>
        </p:nvSpPr>
        <p:spPr>
          <a:xfrm>
            <a:off x="640083" y="2940120"/>
            <a:ext cx="468966" cy="159175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ED0BBC2-5AA6-FCCB-EA6E-A683E7F7C948}"/>
              </a:ext>
            </a:extLst>
          </p:cNvPr>
          <p:cNvSpPr txBox="1"/>
          <p:nvPr/>
        </p:nvSpPr>
        <p:spPr>
          <a:xfrm>
            <a:off x="461323" y="3092708"/>
            <a:ext cx="844792" cy="184666"/>
          </a:xfrm>
          <a:prstGeom prst="rect">
            <a:avLst/>
          </a:prstGeom>
          <a:solidFill>
            <a:srgbClr val="AC75D5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600" dirty="0">
                <a:solidFill>
                  <a:schemeClr val="bg1"/>
                </a:solidFill>
              </a:rPr>
              <a:t>aria-</a:t>
            </a:r>
            <a:r>
              <a:rPr kumimoji="1" lang="en-US" altLang="en-US" sz="600" dirty="0" err="1">
                <a:solidFill>
                  <a:schemeClr val="bg1"/>
                </a:solidFill>
              </a:rPr>
              <a:t>rowspan</a:t>
            </a:r>
            <a:r>
              <a:rPr kumimoji="1" lang="en-US" altLang="en-US" sz="600" dirty="0">
                <a:solidFill>
                  <a:schemeClr val="bg1"/>
                </a:solidFill>
              </a:rPr>
              <a:t>=“2”</a:t>
            </a:r>
            <a:endParaRPr kumimoji="1" lang="ko-Kore-KR" altLang="en-US" sz="600" dirty="0">
              <a:solidFill>
                <a:schemeClr val="bg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5A15759-41A0-E114-D500-47747BF5EDBD}"/>
              </a:ext>
            </a:extLst>
          </p:cNvPr>
          <p:cNvSpPr/>
          <p:nvPr/>
        </p:nvSpPr>
        <p:spPr>
          <a:xfrm>
            <a:off x="1607070" y="3773965"/>
            <a:ext cx="3940663" cy="207482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79DB5A4-EDFD-AA59-9C6D-ED9400F10B17}"/>
              </a:ext>
            </a:extLst>
          </p:cNvPr>
          <p:cNvSpPr/>
          <p:nvPr/>
        </p:nvSpPr>
        <p:spPr>
          <a:xfrm>
            <a:off x="654336" y="3610808"/>
            <a:ext cx="468966" cy="159175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EC58403-8849-A406-ED0C-D680D055EE0B}"/>
              </a:ext>
            </a:extLst>
          </p:cNvPr>
          <p:cNvSpPr txBox="1"/>
          <p:nvPr/>
        </p:nvSpPr>
        <p:spPr>
          <a:xfrm>
            <a:off x="475576" y="3763396"/>
            <a:ext cx="844792" cy="184666"/>
          </a:xfrm>
          <a:prstGeom prst="rect">
            <a:avLst/>
          </a:prstGeom>
          <a:solidFill>
            <a:srgbClr val="AC75D5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600">
                <a:solidFill>
                  <a:schemeClr val="bg1"/>
                </a:solidFill>
              </a:rPr>
              <a:t>aria-</a:t>
            </a:r>
            <a:r>
              <a:rPr kumimoji="1" lang="en-US" altLang="en-US" sz="600" err="1">
                <a:solidFill>
                  <a:schemeClr val="bg1"/>
                </a:solidFill>
              </a:rPr>
              <a:t>rowspan</a:t>
            </a:r>
            <a:r>
              <a:rPr kumimoji="1" lang="en-US" altLang="en-US" sz="600">
                <a:solidFill>
                  <a:schemeClr val="bg1"/>
                </a:solidFill>
              </a:rPr>
              <a:t>=“2”</a:t>
            </a:r>
            <a:endParaRPr kumimoji="1" lang="ko-Kore-KR" altLang="en-US" sz="600">
              <a:solidFill>
                <a:schemeClr val="bg1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C4AB8965-7B2B-F365-B0E6-68D079FEFBAB}"/>
              </a:ext>
            </a:extLst>
          </p:cNvPr>
          <p:cNvSpPr/>
          <p:nvPr/>
        </p:nvSpPr>
        <p:spPr>
          <a:xfrm>
            <a:off x="391170" y="1604259"/>
            <a:ext cx="824686" cy="25697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bg1"/>
                </a:solidFill>
              </a:rPr>
              <a:t>수정 예시</a:t>
            </a:r>
          </a:p>
        </p:txBody>
      </p:sp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2600AEA4-4E15-4CBA-5D2F-9EC6A33C5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1152633"/>
              </p:ext>
            </p:extLst>
          </p:nvPr>
        </p:nvGraphicFramePr>
        <p:xfrm>
          <a:off x="5782309" y="1728242"/>
          <a:ext cx="6088943" cy="4996068"/>
        </p:xfrm>
        <a:graphic>
          <a:graphicData uri="http://schemas.openxmlformats.org/drawingml/2006/table">
            <a:tbl>
              <a:tblPr/>
              <a:tblGrid>
                <a:gridCol w="438539">
                  <a:extLst>
                    <a:ext uri="{9D8B030D-6E8A-4147-A177-3AD203B41FA5}">
                      <a16:colId xmlns:a16="http://schemas.microsoft.com/office/drawing/2014/main" val="840206245"/>
                    </a:ext>
                  </a:extLst>
                </a:gridCol>
                <a:gridCol w="2655647">
                  <a:extLst>
                    <a:ext uri="{9D8B030D-6E8A-4147-A177-3AD203B41FA5}">
                      <a16:colId xmlns:a16="http://schemas.microsoft.com/office/drawing/2014/main" val="805511284"/>
                    </a:ext>
                  </a:extLst>
                </a:gridCol>
                <a:gridCol w="2994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47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차수</a:t>
                      </a:r>
                      <a:endParaRPr kumimoji="0" lang="ko-KR" altLang="ko-KR" sz="10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이슈</a:t>
                      </a:r>
                      <a:endParaRPr kumimoji="0" lang="ko-KR" altLang="ko-KR" sz="10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itchFamily="34" charset="0"/>
                        <a:defRPr sz="2800"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itchFamily="34" charset="0"/>
                        <a:defRPr sz="2400"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itchFamily="34" charset="0"/>
                        <a:defRPr sz="2000"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수정 예시</a:t>
                      </a:r>
                      <a:endParaRPr kumimoji="0" lang="ko-KR" altLang="ko-KR" sz="10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591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1</a:t>
                      </a:r>
                      <a:endParaRPr kumimoji="0" lang="ko-KR" altLang="ko-KR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테이블 항목에 적절하지 않은 </a:t>
                      </a:r>
                      <a:r>
                        <a:rPr kumimoji="0" lang="en-US" altLang="ko-KR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role</a:t>
                      </a:r>
                      <a:r>
                        <a:rPr kumimoji="0" lang="ko-KR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이 부여됨</a:t>
                      </a:r>
                      <a:r>
                        <a:rPr kumimoji="0" lang="en-US" altLang="ko-KR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.</a:t>
                      </a:r>
                      <a:endParaRPr kumimoji="0" lang="ko-KR" altLang="ko-KR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테이블이 적절한 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row</a:t>
                      </a:r>
                      <a:r>
                        <a:rPr kumimoji="0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와 </a:t>
                      </a:r>
                      <a:r>
                        <a:rPr kumimoji="0" lang="en-US" altLang="ko-KR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colum</a:t>
                      </a:r>
                      <a:r>
                        <a:rPr kumimoji="0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의 형식으로 이루어지고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</a:t>
                      </a:r>
                      <a:r>
                        <a:rPr kumimoji="0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적절한 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role</a:t>
                      </a:r>
                      <a:r>
                        <a:rPr kumimoji="0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을 갖도록 마크업을 수정해야 함</a:t>
                      </a: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.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5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Ex)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&lt;div role="table"&gt;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&lt;div role="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rowgroup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"&gt;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&lt;div role="row"&gt;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&lt;span role="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columnheader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" aria-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colspan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="2"&gt;global woman&lt;/span&gt;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&lt;span role="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columnheader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"&gt;2010&lt;/span&gt;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…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&lt;/div&gt;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&lt;/div&gt;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&lt;div role="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rowgroup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"&gt;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&lt;div role="row"&gt;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&lt;span role="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rowheader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" aria-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colspan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="2"&gt;Total&lt;/span&gt;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&lt;span role="cell"&gt;20.3&lt;/span&gt;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…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&lt;/div&gt;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&lt;div role="row"&gt;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&lt;span role="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rowheader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" aria-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rowspan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="2"&gt;Job Function&lt;/span&gt;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&lt;span role="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rowheader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"&gt;Tech&lt;/span&gt;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&lt;span role="cell" &gt;14&lt;/span&gt;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…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&lt;/div&gt;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&lt;div role="row"&gt;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&lt;span role="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rowheader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"&gt;Sales and Marketing&lt;/span&gt;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&lt;span role="cell"&gt;28&lt;/span&gt;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…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&lt;/div&gt;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…</a:t>
                      </a:r>
                    </a:p>
                  </a:txBody>
                  <a:tcPr marL="80381" marR="80381" marT="20834" marB="20834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2099716"/>
                  </a:ext>
                </a:extLst>
              </a:tr>
            </a:tbl>
          </a:graphicData>
        </a:graphic>
      </p:graphicFrame>
      <p:pic>
        <p:nvPicPr>
          <p:cNvPr id="53" name="그림 52">
            <a:extLst>
              <a:ext uri="{FF2B5EF4-FFF2-40B4-BE49-F238E27FC236}">
                <a16:creationId xmlns:a16="http://schemas.microsoft.com/office/drawing/2014/main" id="{83283DFC-464B-75B7-1687-C9E5FE1E6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99" y="4610520"/>
            <a:ext cx="5229982" cy="195273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2671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C0F348-0AF4-2657-F0CC-297D8645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6BB533-BAAB-FA65-DF2E-957F76FB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정확한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role, aria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속성 사용으로 접근성을 준수하자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  <a:endParaRPr lang="en-US" altLang="ko-KR" sz="2000" dirty="0"/>
          </a:p>
          <a:p>
            <a:pPr lvl="1">
              <a:buFontTx/>
              <a:buChar char="-"/>
            </a:pP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800" dirty="0"/>
              <a:t>No ARIA is better than Bad ARIA!</a:t>
            </a:r>
          </a:p>
        </p:txBody>
      </p:sp>
    </p:spTree>
    <p:extLst>
      <p:ext uri="{BB962C8B-B14F-4D97-AF65-F5344CB8AC3E}">
        <p14:creationId xmlns:p14="http://schemas.microsoft.com/office/powerpoint/2010/main" val="1445213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CD366-B8FC-F92D-109A-03AE2F1C1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SamsungOne 600C" panose="020B0706030303020204" pitchFamily="34" charset="0"/>
              </a:rPr>
              <a:t>&lt;table&gt;</a:t>
            </a:r>
            <a:r>
              <a:rPr lang="ko-KR" altLang="en-US" dirty="0">
                <a:latin typeface="SamsungOne 600C" panose="020B0706030303020204" pitchFamily="34" charset="0"/>
              </a:rPr>
              <a:t> 요약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741492C-3F2B-AD6D-B36C-98FE53623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19" y="305982"/>
            <a:ext cx="2758165" cy="631653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B92B5D4-3C97-65D5-EE90-793B6126B253}"/>
              </a:ext>
            </a:extLst>
          </p:cNvPr>
          <p:cNvSpPr/>
          <p:nvPr/>
        </p:nvSpPr>
        <p:spPr>
          <a:xfrm>
            <a:off x="8094182" y="497774"/>
            <a:ext cx="2287961" cy="202313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C80FA6-46C2-0964-253A-1E0E3DCCFFA2}"/>
              </a:ext>
            </a:extLst>
          </p:cNvPr>
          <p:cNvSpPr/>
          <p:nvPr/>
        </p:nvSpPr>
        <p:spPr>
          <a:xfrm>
            <a:off x="8661293" y="1288476"/>
            <a:ext cx="810839" cy="711773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79D61FB-E5AA-AE53-B55A-783170545D4D}"/>
              </a:ext>
            </a:extLst>
          </p:cNvPr>
          <p:cNvSpPr/>
          <p:nvPr/>
        </p:nvSpPr>
        <p:spPr>
          <a:xfrm>
            <a:off x="8661293" y="2814162"/>
            <a:ext cx="810839" cy="148423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7E40241-1488-BCB8-2087-A66BFEE88CEF}"/>
              </a:ext>
            </a:extLst>
          </p:cNvPr>
          <p:cNvSpPr/>
          <p:nvPr/>
        </p:nvSpPr>
        <p:spPr>
          <a:xfrm>
            <a:off x="8661293" y="4154237"/>
            <a:ext cx="810839" cy="14842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9FFF939-3CE1-70A4-19EF-A830C23E3D2A}"/>
              </a:ext>
            </a:extLst>
          </p:cNvPr>
          <p:cNvSpPr/>
          <p:nvPr/>
        </p:nvSpPr>
        <p:spPr>
          <a:xfrm>
            <a:off x="8661293" y="5511300"/>
            <a:ext cx="810839" cy="14842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763503-48A4-0292-819E-D68BCE88A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916" y="4203192"/>
            <a:ext cx="3712718" cy="130810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223D75-8F11-6B2C-9078-9D73176A1129}"/>
              </a:ext>
            </a:extLst>
          </p:cNvPr>
          <p:cNvSpPr/>
          <p:nvPr/>
        </p:nvSpPr>
        <p:spPr>
          <a:xfrm>
            <a:off x="1582387" y="4710401"/>
            <a:ext cx="979112" cy="70564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B176B6F-E70B-0337-7720-515398B81EB5}"/>
              </a:ext>
            </a:extLst>
          </p:cNvPr>
          <p:cNvSpPr/>
          <p:nvPr/>
        </p:nvSpPr>
        <p:spPr>
          <a:xfrm>
            <a:off x="2624204" y="4457111"/>
            <a:ext cx="2467769" cy="181370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CF832E3-689B-0158-FEB1-B18163009A6B}"/>
              </a:ext>
            </a:extLst>
          </p:cNvPr>
          <p:cNvSpPr/>
          <p:nvPr/>
        </p:nvSpPr>
        <p:spPr>
          <a:xfrm>
            <a:off x="2866503" y="4203192"/>
            <a:ext cx="934244" cy="196853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7" name="내용 개체 틀 16">
            <a:extLst>
              <a:ext uri="{FF2B5EF4-FFF2-40B4-BE49-F238E27FC236}">
                <a16:creationId xmlns:a16="http://schemas.microsoft.com/office/drawing/2014/main" id="{94072237-08E6-755A-AB4F-B44EC5D4F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Tx/>
              <a:buChar char="-"/>
            </a:pPr>
            <a:r>
              <a:rPr lang="ko-KR" altLang="en-US" dirty="0"/>
              <a:t>태그 정확하게 숙지하여 올바른 마크업 제공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&lt;caption&gt; </a:t>
            </a:r>
            <a:r>
              <a:rPr lang="ko-KR" altLang="en-US" dirty="0"/>
              <a:t>통해 테이블 제목 제공</a:t>
            </a: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제목 셀은 </a:t>
            </a:r>
            <a:r>
              <a:rPr lang="en-US" altLang="ko-KR" dirty="0"/>
              <a:t>&lt;</a:t>
            </a:r>
            <a:r>
              <a:rPr lang="en-US" altLang="ko-KR" dirty="0" err="1"/>
              <a:t>th</a:t>
            </a:r>
            <a:r>
              <a:rPr lang="en-US" altLang="ko-KR" dirty="0"/>
              <a:t>&gt;</a:t>
            </a:r>
            <a:r>
              <a:rPr lang="ko-KR" altLang="en-US" dirty="0"/>
              <a:t>로</a:t>
            </a: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&lt;</a:t>
            </a:r>
            <a:r>
              <a:rPr lang="en-US" altLang="ko-KR" dirty="0" err="1"/>
              <a:t>th</a:t>
            </a:r>
            <a:r>
              <a:rPr lang="en-US" altLang="ko-KR" dirty="0"/>
              <a:t>&gt;</a:t>
            </a:r>
            <a:r>
              <a:rPr lang="ko-KR" altLang="en-US" dirty="0"/>
              <a:t>에는 </a:t>
            </a:r>
            <a:r>
              <a:rPr lang="en-US" altLang="ko-KR" dirty="0"/>
              <a:t>scope </a:t>
            </a:r>
            <a:r>
              <a:rPr lang="ko-KR" altLang="en-US" dirty="0"/>
              <a:t>속성 제공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33370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CD366-B8FC-F92D-109A-03AE2F1C1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SamsungOne 600C" panose="020B0706030303020204" pitchFamily="34" charset="0"/>
              </a:rPr>
              <a:t>&lt;table&gt;</a:t>
            </a:r>
            <a:r>
              <a:rPr lang="ko-KR" altLang="en-US" dirty="0">
                <a:latin typeface="SamsungOne 600C" panose="020B0706030303020204" pitchFamily="34" charset="0"/>
              </a:rPr>
              <a:t> 태그를 사용하지 않을 경우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AE6D85F-DBC9-F6D3-20A3-C53E1C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&lt;div&gt;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태그 사용 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CSS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적용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buFontTx/>
              <a:buChar char="-"/>
            </a:pPr>
            <a:r>
              <a:rPr lang="en-US" altLang="ko-KR" sz="2000" dirty="0"/>
              <a:t>display: flex, grid, table </a:t>
            </a:r>
            <a:r>
              <a:rPr lang="ko-KR" altLang="en-US" sz="2000" dirty="0"/>
              <a:t>등 사용으로 테이블과 동일한 레이아웃 구현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1800" dirty="0">
                <a:hlinkClick r:id="rId2"/>
              </a:rPr>
              <a:t>https://p6-qa.samsung.com/test/about-us/web-accessibility3/</a:t>
            </a:r>
            <a:r>
              <a:rPr lang="en-US" altLang="ko-KR" sz="1800" dirty="0"/>
              <a:t>  </a:t>
            </a:r>
            <a:r>
              <a:rPr lang="en-US" altLang="ko-KR" sz="1800" dirty="0">
                <a:sym typeface="Wingdings" panose="05000000000000000000" pitchFamily="2" charset="2"/>
              </a:rPr>
              <a:t> display: flex</a:t>
            </a:r>
            <a:endParaRPr lang="en-US" altLang="ko-KR" sz="1800" dirty="0"/>
          </a:p>
          <a:p>
            <a:pPr lvl="1">
              <a:buFontTx/>
              <a:buChar char="-"/>
            </a:pPr>
            <a:r>
              <a:rPr lang="en-US" altLang="ko-KR" sz="1800" dirty="0">
                <a:hlinkClick r:id="rId3"/>
              </a:rPr>
              <a:t>https://codepen.io/eskim01/pen/JjZGRgB</a:t>
            </a:r>
            <a:r>
              <a:rPr lang="en-US" altLang="ko-KR" sz="1800" dirty="0"/>
              <a:t> </a:t>
            </a:r>
            <a:r>
              <a:rPr lang="en-US" altLang="ko-KR" sz="1800" dirty="0">
                <a:sym typeface="Wingdings" panose="05000000000000000000" pitchFamily="2" charset="2"/>
              </a:rPr>
              <a:t> display: grid, table</a:t>
            </a:r>
            <a:endParaRPr lang="en-US" altLang="ko-KR" sz="1800" dirty="0"/>
          </a:p>
          <a:p>
            <a:pPr>
              <a:buFontTx/>
              <a:buChar char="-"/>
            </a:pP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F7CB211-E3F1-DB06-5C35-B216CB2660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241" y="3270512"/>
            <a:ext cx="6135158" cy="24089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888A130-BC48-8BB1-CC63-D32CCA982E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2334" y="2745309"/>
            <a:ext cx="4162425" cy="25860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5887895-4CDD-E891-CC83-547726F154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3658" y="5613400"/>
            <a:ext cx="3279775" cy="107201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3711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C0F348-0AF4-2657-F0CC-297D8645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&lt;table&gt;</a:t>
            </a:r>
            <a:r>
              <a:rPr lang="ko-KR" altLang="en-US" dirty="0"/>
              <a:t> 대체 속성 및 접근성 준수 방법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6BB533-BAAB-FA65-DF2E-957F76FB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table role, aria-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role=“table”</a:t>
            </a:r>
          </a:p>
          <a:p>
            <a:pPr lvl="1">
              <a:buFontTx/>
              <a:buChar char="-"/>
            </a:pPr>
            <a:r>
              <a:rPr lang="en-US" altLang="ko-KR" sz="2000" dirty="0"/>
              <a:t>role=“</a:t>
            </a:r>
            <a:r>
              <a:rPr lang="en-US" altLang="ko-KR" sz="2000" dirty="0" err="1"/>
              <a:t>rowgroup</a:t>
            </a:r>
            <a:r>
              <a:rPr lang="en-US" altLang="ko-KR" sz="2000" dirty="0"/>
              <a:t>”</a:t>
            </a:r>
          </a:p>
          <a:p>
            <a:pPr lvl="1">
              <a:buFontTx/>
              <a:buChar char="-"/>
            </a:pPr>
            <a:r>
              <a:rPr lang="en-US" altLang="ko-KR" sz="2000" dirty="0"/>
              <a:t>role=“row”</a:t>
            </a:r>
          </a:p>
          <a:p>
            <a:pPr lvl="1">
              <a:buFontTx/>
              <a:buChar char="-"/>
            </a:pPr>
            <a:r>
              <a:rPr lang="en-US" altLang="ko-KR" sz="2000" dirty="0"/>
              <a:t>role=“</a:t>
            </a:r>
            <a:r>
              <a:rPr lang="en-US" altLang="ko-KR" sz="2000" dirty="0" err="1"/>
              <a:t>columnheader</a:t>
            </a:r>
            <a:r>
              <a:rPr lang="en-US" altLang="ko-KR" sz="2000" dirty="0"/>
              <a:t>”</a:t>
            </a:r>
          </a:p>
          <a:p>
            <a:pPr lvl="1">
              <a:buFontTx/>
              <a:buChar char="-"/>
            </a:pPr>
            <a:r>
              <a:rPr lang="en-US" altLang="ko-KR" sz="2000" dirty="0"/>
              <a:t>role=“</a:t>
            </a:r>
            <a:r>
              <a:rPr lang="en-US" altLang="ko-KR" sz="2000" dirty="0" err="1"/>
              <a:t>rowheader</a:t>
            </a:r>
            <a:r>
              <a:rPr lang="en-US" altLang="ko-KR" sz="2000" dirty="0"/>
              <a:t>”</a:t>
            </a:r>
          </a:p>
          <a:p>
            <a:pPr lvl="1">
              <a:buFontTx/>
              <a:buChar char="-"/>
            </a:pPr>
            <a:r>
              <a:rPr lang="en-US" altLang="ko-KR" sz="2000" dirty="0"/>
              <a:t>role=“cell”</a:t>
            </a:r>
          </a:p>
          <a:p>
            <a:pPr lvl="1">
              <a:buFontTx/>
              <a:buChar char="-"/>
            </a:pPr>
            <a:r>
              <a:rPr lang="en-US" altLang="ko-KR" sz="2000" dirty="0"/>
              <a:t>aria-</a:t>
            </a:r>
            <a:r>
              <a:rPr lang="en-US" altLang="ko-KR" sz="2000" dirty="0" err="1"/>
              <a:t>rowspan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aria-</a:t>
            </a:r>
            <a:r>
              <a:rPr lang="en-US" altLang="ko-KR" sz="2000" dirty="0" err="1"/>
              <a:t>colspan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…</a:t>
            </a:r>
            <a:br>
              <a:rPr lang="en-US" altLang="ko-KR" sz="2000" dirty="0"/>
            </a:br>
            <a:endParaRPr lang="en-US" altLang="ko-KR" sz="2000" dirty="0"/>
          </a:p>
          <a:p>
            <a:pPr marL="457200" lvl="1" indent="0">
              <a:buNone/>
            </a:pPr>
            <a:r>
              <a:rPr lang="en-US" altLang="ko-KR" sz="2000" dirty="0">
                <a:hlinkClick r:id="rId2"/>
              </a:rPr>
              <a:t>https://www.w3.org/WAI/ARIA/apg/patterns/table/</a:t>
            </a:r>
            <a:r>
              <a:rPr lang="en-US" altLang="ko-KR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7580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92EB6CA-029D-1885-FDE9-7CAAF1113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22" y="3023758"/>
            <a:ext cx="4890900" cy="213155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11CD366-B8FC-F92D-109A-03AE2F1C1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SamsungOne 600C" panose="020B0706030303020204" pitchFamily="34" charset="0"/>
              </a:rPr>
              <a:t>JAWS </a:t>
            </a:r>
            <a:r>
              <a:rPr lang="ko-KR" altLang="en-US" dirty="0">
                <a:latin typeface="SamsungOne 600C" panose="020B0706030303020204" pitchFamily="34" charset="0"/>
              </a:rPr>
              <a:t>탐색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AE6D85F-DBC9-F6D3-20A3-C53E1C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JAWS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테이블 탐색 방법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457200" marR="0" lvl="1" indent="0" algn="l" defTabSz="914400" rtl="0" eaLnBrk="1" fontAlgn="auto" latin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+mn-cs"/>
                <a:hlinkClick r:id="rId3"/>
              </a:rPr>
              <a:t>https://support.freedomscientific.com/Content/Documents/Manuals/JAWS/Keystrokes.txt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 Light" panose="020B0603020101020101" pitchFamily="50" charset="-127"/>
                <a:ea typeface="나눔바른고딕 Light" panose="020B0603020101020101" pitchFamily="50" charset="-127"/>
                <a:cs typeface="+mn-cs"/>
              </a:rPr>
              <a:t> 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바른고딕 Light" panose="020B0603020101020101" pitchFamily="50" charset="-127"/>
              <a:ea typeface="나눔바른고딕 Light" panose="020B060302010102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7E0D048-7058-6323-A7EB-A65895153E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7009" y="3290228"/>
            <a:ext cx="4890900" cy="15986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0D4A7C6-F59D-8E8B-81EE-803B813284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3937" y="3710781"/>
            <a:ext cx="1933575" cy="914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45292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C0F348-0AF4-2657-F0CC-297D8645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속성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6BB533-BAAB-FA65-DF2E-957F76FB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role=“table”, aria-label, aria-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describedby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buFontTx/>
              <a:buChar char="-"/>
            </a:pP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role=“table” ≒ &lt;table&gt;</a:t>
            </a:r>
            <a:r>
              <a:rPr lang="ko-KR" altLang="en-US" sz="2000" dirty="0"/>
              <a:t> 태그</a:t>
            </a:r>
            <a:r>
              <a:rPr lang="en-US" altLang="ko-KR" sz="2000" dirty="0"/>
              <a:t> </a:t>
            </a:r>
            <a:r>
              <a:rPr lang="ko-KR" altLang="en-US" sz="2000" dirty="0"/>
              <a:t>기능 </a:t>
            </a:r>
            <a:br>
              <a:rPr lang="en-US" altLang="ko-KR" sz="2000" dirty="0"/>
            </a:br>
            <a:r>
              <a:rPr lang="en-US" altLang="ko-KR" sz="2000" dirty="0"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ym typeface="Wingdings" panose="05000000000000000000" pitchFamily="2" charset="2"/>
              </a:rPr>
              <a:t>스크린리더가 테이블로 읽게 함</a:t>
            </a:r>
            <a:endParaRPr lang="en-US" altLang="ko-KR" sz="2000" dirty="0"/>
          </a:p>
          <a:p>
            <a:pPr marL="457200" lvl="1" indent="0">
              <a:buNone/>
            </a:pPr>
            <a:endParaRPr lang="en-US" altLang="ko-KR" sz="2000" dirty="0"/>
          </a:p>
          <a:p>
            <a:pPr marL="457200" lvl="1" indent="0">
              <a:buNone/>
            </a:pPr>
            <a:r>
              <a:rPr lang="ko-KR" altLang="en-US" sz="2000" dirty="0"/>
              <a:t>테이블 제목</a:t>
            </a:r>
            <a:r>
              <a:rPr lang="en-US" altLang="ko-KR" sz="2000" dirty="0"/>
              <a:t>(</a:t>
            </a:r>
            <a:r>
              <a:rPr lang="ko-KR" altLang="en-US" sz="2000" dirty="0"/>
              <a:t>기존 </a:t>
            </a:r>
            <a:r>
              <a:rPr lang="en-US" altLang="ko-KR" sz="2000" dirty="0"/>
              <a:t>&lt;caption&gt;)</a:t>
            </a:r>
          </a:p>
          <a:p>
            <a:pPr lvl="1">
              <a:buFontTx/>
              <a:buChar char="-"/>
            </a:pPr>
            <a:r>
              <a:rPr lang="en-US" altLang="ko-KR" sz="2000" dirty="0"/>
              <a:t>aria-</a:t>
            </a:r>
            <a:r>
              <a:rPr lang="en-US" altLang="ko-KR" sz="2000" dirty="0" err="1"/>
              <a:t>labelledby</a:t>
            </a:r>
            <a:r>
              <a:rPr lang="en-US" altLang="ko-KR" sz="2000" dirty="0"/>
              <a:t>( + id) </a:t>
            </a:r>
            <a:r>
              <a:rPr lang="ko-KR" altLang="en-US" sz="2000" dirty="0"/>
              <a:t>또는 </a:t>
            </a:r>
            <a:r>
              <a:rPr lang="en-US" altLang="ko-KR" sz="2000" dirty="0"/>
              <a:t>aria-label</a:t>
            </a:r>
            <a:r>
              <a:rPr lang="ko-KR" altLang="en-US" sz="2000" dirty="0"/>
              <a:t>로 테이블 제목 </a:t>
            </a:r>
            <a:r>
              <a:rPr lang="en-US" altLang="ko-KR" sz="2000" dirty="0"/>
              <a:t>(</a:t>
            </a:r>
            <a:r>
              <a:rPr lang="ko-KR" altLang="en-US" sz="2000" dirty="0"/>
              <a:t>필수</a:t>
            </a:r>
            <a:r>
              <a:rPr lang="en-US" altLang="ko-KR" sz="2000" dirty="0"/>
              <a:t>)</a:t>
            </a:r>
          </a:p>
          <a:p>
            <a:pPr lvl="1">
              <a:buFontTx/>
              <a:buChar char="-"/>
            </a:pPr>
            <a:r>
              <a:rPr lang="en-US" altLang="ko-KR" sz="2000" dirty="0"/>
              <a:t>aria-</a:t>
            </a:r>
            <a:r>
              <a:rPr lang="en-US" altLang="ko-KR" sz="2000" dirty="0" err="1"/>
              <a:t>describedby</a:t>
            </a:r>
            <a:r>
              <a:rPr lang="en-US" altLang="ko-KR" sz="2000" dirty="0"/>
              <a:t>( + id)</a:t>
            </a:r>
            <a:r>
              <a:rPr lang="ko-KR" altLang="en-US" sz="2000" dirty="0"/>
              <a:t>로 테이블 상세 설명 </a:t>
            </a:r>
            <a:r>
              <a:rPr lang="en-US" altLang="ko-KR" sz="2000" dirty="0"/>
              <a:t>(</a:t>
            </a:r>
            <a:r>
              <a:rPr lang="ko-KR" altLang="en-US" sz="2000" dirty="0"/>
              <a:t>선택</a:t>
            </a:r>
            <a:r>
              <a:rPr lang="en-US" altLang="ko-KR" sz="2000" dirty="0"/>
              <a:t>)</a:t>
            </a:r>
          </a:p>
          <a:p>
            <a:pPr marL="457200" lvl="1" indent="0">
              <a:buNone/>
            </a:pPr>
            <a:endParaRPr lang="en-US" altLang="ko-KR" sz="2000" dirty="0"/>
          </a:p>
          <a:p>
            <a:pPr marL="457200" lvl="1" indent="0">
              <a:buNone/>
            </a:pPr>
            <a:br>
              <a:rPr lang="en-US" altLang="ko-KR" sz="1700" dirty="0"/>
            </a:br>
            <a:r>
              <a:rPr lang="en-US" altLang="ko-KR" sz="1700" dirty="0"/>
              <a:t>Ex1) aria-label</a:t>
            </a:r>
            <a:r>
              <a:rPr lang="ko-KR" altLang="en-US" sz="1700" dirty="0"/>
              <a:t>로 간단한 제목 </a:t>
            </a:r>
            <a:r>
              <a:rPr lang="en-US" altLang="ko-KR" sz="1700" dirty="0"/>
              <a:t>+ aria-</a:t>
            </a:r>
            <a:r>
              <a:rPr lang="en-US" altLang="ko-KR" sz="1700" dirty="0" err="1"/>
              <a:t>describedby</a:t>
            </a:r>
            <a:r>
              <a:rPr lang="ko-KR" altLang="en-US" sz="1700" dirty="0"/>
              <a:t>로 상세한 설명 </a:t>
            </a:r>
            <a:r>
              <a:rPr lang="ko-KR" altLang="en-US" sz="1700" dirty="0">
                <a:solidFill>
                  <a:srgbClr val="FF0000"/>
                </a:solidFill>
                <a:sym typeface="Wingdings" panose="05000000000000000000" pitchFamily="2" charset="2"/>
              </a:rPr>
              <a:t></a:t>
            </a:r>
            <a:br>
              <a:rPr lang="en-US" altLang="ko-KR" sz="1700" dirty="0"/>
            </a:br>
            <a:endParaRPr lang="en-US" altLang="ko-KR" sz="1700" dirty="0"/>
          </a:p>
          <a:p>
            <a:pPr marL="457200" lvl="1" indent="0">
              <a:buNone/>
            </a:pPr>
            <a:r>
              <a:rPr lang="en-US" altLang="ko-KR" sz="1700" dirty="0"/>
              <a:t>Ex2) aria-</a:t>
            </a:r>
            <a:r>
              <a:rPr lang="en-US" altLang="ko-KR" sz="1700" dirty="0" err="1"/>
              <a:t>labelledby</a:t>
            </a:r>
            <a:r>
              <a:rPr lang="ko-KR" altLang="en-US" sz="1700" dirty="0"/>
              <a:t>로 테이블 밖 제목 연결 </a:t>
            </a:r>
            <a:r>
              <a:rPr lang="en-US" altLang="ko-KR" sz="1700" dirty="0"/>
              <a:t>(aria-</a:t>
            </a:r>
            <a:r>
              <a:rPr lang="en-US" altLang="ko-KR" sz="1700" dirty="0" err="1"/>
              <a:t>describedby</a:t>
            </a:r>
            <a:r>
              <a:rPr lang="ko-KR" altLang="en-US" sz="1700" dirty="0"/>
              <a:t>는 미 제공</a:t>
            </a:r>
            <a:r>
              <a:rPr lang="en-US" altLang="ko-KR" sz="1700" dirty="0"/>
              <a:t>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827F35-DA2C-DC3E-8858-F58A98AC7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600" y="1870344"/>
            <a:ext cx="3933458" cy="1285670"/>
          </a:xfrm>
          <a:prstGeom prst="rect">
            <a:avLst/>
          </a:prstGeom>
          <a:ln w="19050">
            <a:solidFill>
              <a:srgbClr val="FFC000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9FB087C-C14E-3A58-7754-B0F70DAAB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9314" y="3788259"/>
            <a:ext cx="3914458" cy="2497288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1A2ADFF-BBCA-D96A-EEC2-4AA48221A82C}"/>
              </a:ext>
            </a:extLst>
          </p:cNvPr>
          <p:cNvSpPr/>
          <p:nvPr/>
        </p:nvSpPr>
        <p:spPr>
          <a:xfrm>
            <a:off x="8517710" y="3788258"/>
            <a:ext cx="696935" cy="13604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80A3536-ECF1-BC5D-3E13-6206590CD2AF}"/>
              </a:ext>
            </a:extLst>
          </p:cNvPr>
          <p:cNvSpPr/>
          <p:nvPr/>
        </p:nvSpPr>
        <p:spPr>
          <a:xfrm>
            <a:off x="9251520" y="3788258"/>
            <a:ext cx="1403781" cy="136041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1A36145-AC14-827D-944E-3478A2954591}"/>
              </a:ext>
            </a:extLst>
          </p:cNvPr>
          <p:cNvSpPr/>
          <p:nvPr/>
        </p:nvSpPr>
        <p:spPr>
          <a:xfrm>
            <a:off x="10692176" y="3788258"/>
            <a:ext cx="1291863" cy="13604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86E8AD6-9E80-36F8-25DA-532B73429973}"/>
              </a:ext>
            </a:extLst>
          </p:cNvPr>
          <p:cNvSpPr/>
          <p:nvPr/>
        </p:nvSpPr>
        <p:spPr>
          <a:xfrm>
            <a:off x="8358550" y="3952875"/>
            <a:ext cx="2731725" cy="13604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D986C25-6B58-901A-69DB-79BA9F0EF1E0}"/>
              </a:ext>
            </a:extLst>
          </p:cNvPr>
          <p:cNvSpPr/>
          <p:nvPr/>
        </p:nvSpPr>
        <p:spPr>
          <a:xfrm>
            <a:off x="8123913" y="1893579"/>
            <a:ext cx="1491575" cy="13604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C0F348-0AF4-2657-F0CC-297D8645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속성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6BB533-BAAB-FA65-DF2E-957F76FB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 startAt="2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role=“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rowgroup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</a:p>
          <a:p>
            <a:pPr lvl="1">
              <a:buFontTx/>
              <a:buChar char="-"/>
            </a:pP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role=“</a:t>
            </a:r>
            <a:r>
              <a:rPr lang="en-US" altLang="ko-KR" sz="2000" dirty="0" err="1"/>
              <a:t>rowgroup</a:t>
            </a:r>
            <a:r>
              <a:rPr lang="en-US" altLang="ko-KR" sz="2000" dirty="0"/>
              <a:t>” = &lt;</a:t>
            </a:r>
            <a:r>
              <a:rPr lang="en-US" altLang="ko-KR" sz="2000" dirty="0" err="1"/>
              <a:t>thead</a:t>
            </a:r>
            <a:r>
              <a:rPr lang="en-US" altLang="ko-KR" sz="2000" dirty="0"/>
              <a:t>&gt;,&lt;</a:t>
            </a:r>
            <a:r>
              <a:rPr lang="en-US" altLang="ko-KR" sz="2000" dirty="0" err="1"/>
              <a:t>tbody</a:t>
            </a:r>
            <a:r>
              <a:rPr lang="en-US" altLang="ko-KR" sz="2000" dirty="0"/>
              <a:t>&gt;,&lt;</a:t>
            </a:r>
            <a:r>
              <a:rPr lang="en-US" altLang="ko-KR" sz="2000" dirty="0" err="1"/>
              <a:t>tfoot</a:t>
            </a:r>
            <a:r>
              <a:rPr lang="en-US" altLang="ko-KR" sz="2000" dirty="0"/>
              <a:t>&gt; </a:t>
            </a:r>
            <a:r>
              <a:rPr lang="en-US" altLang="ko-KR" sz="2000" dirty="0"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ym typeface="Wingdings" panose="05000000000000000000" pitchFamily="2" charset="2"/>
              </a:rPr>
              <a:t>필수는</a:t>
            </a:r>
            <a:r>
              <a:rPr lang="en-US" altLang="ko-KR" sz="2000" dirty="0">
                <a:sym typeface="Wingdings" panose="05000000000000000000" pitchFamily="2" charset="2"/>
              </a:rPr>
              <a:t> X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ko-KR" altLang="en-US" sz="2000" dirty="0"/>
              <a:t>서로 다른 </a:t>
            </a:r>
            <a:r>
              <a:rPr lang="en-US" altLang="ko-KR" sz="2000" dirty="0" err="1"/>
              <a:t>rowgroup</a:t>
            </a:r>
            <a:r>
              <a:rPr lang="en-US" altLang="ko-KR" sz="2000" dirty="0"/>
              <a:t> </a:t>
            </a:r>
            <a:r>
              <a:rPr lang="ko-KR" altLang="en-US" sz="2000" dirty="0"/>
              <a:t>간에는 차이 </a:t>
            </a:r>
            <a:r>
              <a:rPr lang="en-US" altLang="ko-KR" sz="2000" dirty="0"/>
              <a:t>X</a:t>
            </a:r>
          </a:p>
          <a:p>
            <a:pPr lvl="1">
              <a:buFontTx/>
              <a:buChar char="-"/>
            </a:pPr>
            <a:r>
              <a:rPr lang="ko-KR" altLang="en-US" sz="2000" dirty="0"/>
              <a:t>이름 혼동 </a:t>
            </a:r>
            <a:r>
              <a:rPr lang="en-US" altLang="ko-KR" sz="2000" dirty="0"/>
              <a:t>X (role=“</a:t>
            </a:r>
            <a:r>
              <a:rPr lang="en-US" altLang="ko-KR" sz="2000" dirty="0" err="1"/>
              <a:t>colgroup</a:t>
            </a:r>
            <a:r>
              <a:rPr lang="en-US" altLang="ko-KR" sz="2000" dirty="0"/>
              <a:t>” </a:t>
            </a:r>
            <a:r>
              <a:rPr lang="ko-KR" altLang="en-US" sz="2000" dirty="0"/>
              <a:t>없음</a:t>
            </a:r>
            <a:r>
              <a:rPr lang="en-US" altLang="ko-KR" sz="2000" dirty="0"/>
              <a:t>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827F35-DA2C-DC3E-8858-F58A98AC7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75" y="3307080"/>
            <a:ext cx="6073434" cy="19851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9FB087C-C14E-3A58-7754-B0F70DAAB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1843" y="2539298"/>
            <a:ext cx="4528332" cy="288891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DBEA4AB-6F8C-EAE3-EA9E-6FC7B452EC91}"/>
              </a:ext>
            </a:extLst>
          </p:cNvPr>
          <p:cNvSpPr/>
          <p:nvPr/>
        </p:nvSpPr>
        <p:spPr>
          <a:xfrm>
            <a:off x="7069909" y="2887846"/>
            <a:ext cx="3426642" cy="1322204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31BAC8D-EE72-AB50-A808-CC21F761BD1D}"/>
              </a:ext>
            </a:extLst>
          </p:cNvPr>
          <p:cNvSpPr/>
          <p:nvPr/>
        </p:nvSpPr>
        <p:spPr>
          <a:xfrm>
            <a:off x="7058343" y="4250471"/>
            <a:ext cx="1780857" cy="994629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6CD47A-4BED-8382-0755-ADB767D2B538}"/>
              </a:ext>
            </a:extLst>
          </p:cNvPr>
          <p:cNvSpPr/>
          <p:nvPr/>
        </p:nvSpPr>
        <p:spPr>
          <a:xfrm>
            <a:off x="561125" y="3589031"/>
            <a:ext cx="6017475" cy="316219"/>
          </a:xfrm>
          <a:prstGeom prst="rect">
            <a:avLst/>
          </a:prstGeom>
          <a:solidFill>
            <a:srgbClr val="FF0000">
              <a:alpha val="40000"/>
            </a:srgbClr>
          </a:solidFill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76DDBFB-35AD-E3CA-EDF9-035C38B4AF6F}"/>
              </a:ext>
            </a:extLst>
          </p:cNvPr>
          <p:cNvSpPr/>
          <p:nvPr/>
        </p:nvSpPr>
        <p:spPr>
          <a:xfrm>
            <a:off x="561125" y="3905250"/>
            <a:ext cx="6017475" cy="1339850"/>
          </a:xfrm>
          <a:prstGeom prst="rect">
            <a:avLst/>
          </a:prstGeom>
          <a:solidFill>
            <a:srgbClr val="00B050">
              <a:alpha val="4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5814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E01A0037-D7BE-3F91-36F0-9D42A0A24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1634" y="1751652"/>
            <a:ext cx="4819650" cy="399097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0C0F348-0AF4-2657-F0CC-297D8645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속성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6BB533-BAAB-FA65-DF2E-957F76FB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 startAt="3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role=“row”</a:t>
            </a:r>
          </a:p>
          <a:p>
            <a:pPr lvl="1">
              <a:buFontTx/>
              <a:buChar char="-"/>
            </a:pP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role=“row” = &lt;tr&gt;</a:t>
            </a:r>
          </a:p>
          <a:p>
            <a:pPr lvl="1">
              <a:buFontTx/>
              <a:buChar char="-"/>
            </a:pPr>
            <a:r>
              <a:rPr lang="ko-KR" altLang="en-US" sz="2000" dirty="0"/>
              <a:t>열 구분</a:t>
            </a:r>
            <a:endParaRPr lang="en-US" altLang="ko-KR" sz="2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827F35-DA2C-DC3E-8858-F58A98AC7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75" y="3307080"/>
            <a:ext cx="6073434" cy="19851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DBEA4AB-6F8C-EAE3-EA9E-6FC7B452EC91}"/>
              </a:ext>
            </a:extLst>
          </p:cNvPr>
          <p:cNvSpPr/>
          <p:nvPr/>
        </p:nvSpPr>
        <p:spPr>
          <a:xfrm>
            <a:off x="7125878" y="2339960"/>
            <a:ext cx="3567521" cy="1200260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31BAC8D-EE72-AB50-A808-CC21F761BD1D}"/>
              </a:ext>
            </a:extLst>
          </p:cNvPr>
          <p:cNvSpPr/>
          <p:nvPr/>
        </p:nvSpPr>
        <p:spPr>
          <a:xfrm>
            <a:off x="7128781" y="3756119"/>
            <a:ext cx="2641752" cy="106141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6CD47A-4BED-8382-0755-ADB767D2B538}"/>
              </a:ext>
            </a:extLst>
          </p:cNvPr>
          <p:cNvSpPr/>
          <p:nvPr/>
        </p:nvSpPr>
        <p:spPr>
          <a:xfrm>
            <a:off x="561125" y="3589031"/>
            <a:ext cx="6017475" cy="316219"/>
          </a:xfrm>
          <a:prstGeom prst="rect">
            <a:avLst/>
          </a:prstGeom>
          <a:solidFill>
            <a:srgbClr val="FF0000">
              <a:alpha val="40000"/>
            </a:srgbClr>
          </a:solidFill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76DDBFB-35AD-E3CA-EDF9-035C38B4AF6F}"/>
              </a:ext>
            </a:extLst>
          </p:cNvPr>
          <p:cNvSpPr/>
          <p:nvPr/>
        </p:nvSpPr>
        <p:spPr>
          <a:xfrm>
            <a:off x="557354" y="4576455"/>
            <a:ext cx="6017475" cy="316219"/>
          </a:xfrm>
          <a:prstGeom prst="rect">
            <a:avLst/>
          </a:prstGeom>
          <a:solidFill>
            <a:srgbClr val="00B050">
              <a:alpha val="4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FAAFA3A-09C1-17CB-6BC6-F6ABDC9233B2}"/>
              </a:ext>
            </a:extLst>
          </p:cNvPr>
          <p:cNvSpPr/>
          <p:nvPr/>
        </p:nvSpPr>
        <p:spPr>
          <a:xfrm>
            <a:off x="7125878" y="4843463"/>
            <a:ext cx="1755655" cy="177269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F1EB10-3837-402D-F4F3-B1130D935417}"/>
              </a:ext>
            </a:extLst>
          </p:cNvPr>
          <p:cNvSpPr/>
          <p:nvPr/>
        </p:nvSpPr>
        <p:spPr>
          <a:xfrm>
            <a:off x="7125878" y="5191445"/>
            <a:ext cx="1755655" cy="168801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BB60F20-C561-D3AA-0353-6908A41CB864}"/>
              </a:ext>
            </a:extLst>
          </p:cNvPr>
          <p:cNvSpPr/>
          <p:nvPr/>
        </p:nvSpPr>
        <p:spPr>
          <a:xfrm>
            <a:off x="7125877" y="5027082"/>
            <a:ext cx="1755655" cy="158013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E1348F8-7466-5A84-2568-DEBCB0210647}"/>
              </a:ext>
            </a:extLst>
          </p:cNvPr>
          <p:cNvSpPr/>
          <p:nvPr/>
        </p:nvSpPr>
        <p:spPr>
          <a:xfrm>
            <a:off x="557354" y="3924633"/>
            <a:ext cx="6017475" cy="316219"/>
          </a:xfrm>
          <a:prstGeom prst="rect">
            <a:avLst/>
          </a:prstGeom>
          <a:solidFill>
            <a:srgbClr val="00B050">
              <a:alpha val="4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D347FCC-5FA2-B5BA-78BD-52269AC0D5E7}"/>
              </a:ext>
            </a:extLst>
          </p:cNvPr>
          <p:cNvSpPr/>
          <p:nvPr/>
        </p:nvSpPr>
        <p:spPr>
          <a:xfrm>
            <a:off x="557353" y="4260235"/>
            <a:ext cx="6017475" cy="316219"/>
          </a:xfrm>
          <a:prstGeom prst="rect">
            <a:avLst/>
          </a:prstGeom>
          <a:solidFill>
            <a:srgbClr val="FF0000">
              <a:alpha val="40000"/>
            </a:srgbClr>
          </a:solidFill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293F1FA-F635-FA06-734B-009DC7A24A0C}"/>
              </a:ext>
            </a:extLst>
          </p:cNvPr>
          <p:cNvSpPr/>
          <p:nvPr/>
        </p:nvSpPr>
        <p:spPr>
          <a:xfrm>
            <a:off x="557352" y="4897461"/>
            <a:ext cx="6017475" cy="316219"/>
          </a:xfrm>
          <a:prstGeom prst="rect">
            <a:avLst/>
          </a:prstGeom>
          <a:solidFill>
            <a:srgbClr val="FF0000">
              <a:alpha val="40000"/>
            </a:srgbClr>
          </a:solidFill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1748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563FBC51-9E88-5F84-6032-3ED95C81D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175" y="739924"/>
            <a:ext cx="4164700" cy="569821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0C0F348-0AF4-2657-F0CC-297D8645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속성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6BB533-BAAB-FA65-DF2E-957F76FB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 startAt="4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role=“</a:t>
            </a:r>
            <a:r>
              <a:rPr lang="en-US" altLang="ko-KR" dirty="0" err="1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columnheader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”, “</a:t>
            </a:r>
            <a:r>
              <a:rPr lang="en-US" altLang="ko-KR" dirty="0" err="1">
                <a:solidFill>
                  <a:srgbClr val="00B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rowheader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</a:p>
          <a:p>
            <a:pPr lvl="1">
              <a:buFontTx/>
              <a:buChar char="-"/>
            </a:pP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role=“</a:t>
            </a:r>
            <a:r>
              <a:rPr lang="en-US" altLang="ko-KR" sz="2000" dirty="0" err="1"/>
              <a:t>columnheader</a:t>
            </a:r>
            <a:r>
              <a:rPr lang="en-US" altLang="ko-KR" sz="2000" dirty="0"/>
              <a:t>”, “</a:t>
            </a:r>
            <a:r>
              <a:rPr lang="en-US" altLang="ko-KR" sz="2000" dirty="0" err="1"/>
              <a:t>rowheader</a:t>
            </a:r>
            <a:r>
              <a:rPr lang="en-US" altLang="ko-KR" sz="2000" dirty="0"/>
              <a:t>” =</a:t>
            </a:r>
            <a:br>
              <a:rPr lang="en-US" altLang="ko-KR" sz="2000" dirty="0"/>
            </a:br>
            <a:r>
              <a:rPr lang="en-US" altLang="ko-KR" sz="2000" dirty="0"/>
              <a:t>&lt;</a:t>
            </a:r>
            <a:r>
              <a:rPr lang="en-US" altLang="ko-KR" sz="2000" dirty="0" err="1"/>
              <a:t>th</a:t>
            </a:r>
            <a:r>
              <a:rPr lang="en-US" altLang="ko-KR" sz="2000" dirty="0"/>
              <a:t> scope=“col”, “row”&gt;</a:t>
            </a:r>
          </a:p>
          <a:p>
            <a:pPr lvl="1">
              <a:buFontTx/>
              <a:buChar char="-"/>
            </a:pPr>
            <a:r>
              <a:rPr lang="ko-KR" altLang="en-US" sz="2000" dirty="0"/>
              <a:t>스크린리더가 </a:t>
            </a:r>
            <a:r>
              <a:rPr lang="ko-KR" altLang="en-US" sz="2000" dirty="0" err="1"/>
              <a:t>행헤더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열헤더</a:t>
            </a:r>
            <a:r>
              <a:rPr lang="ko-KR" altLang="en-US" sz="2000" dirty="0"/>
              <a:t> 정보 읽게 함 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role=“row” </a:t>
            </a:r>
            <a:r>
              <a:rPr lang="ko-KR" altLang="en-US" sz="2000" dirty="0"/>
              <a:t>하위에 존재해야 함</a:t>
            </a:r>
            <a:endParaRPr lang="en-US" altLang="ko-KR" sz="2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827F35-DA2C-DC3E-8858-F58A98AC7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25" y="3772747"/>
            <a:ext cx="6073434" cy="19851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DBEA4AB-6F8C-EAE3-EA9E-6FC7B452EC91}"/>
              </a:ext>
            </a:extLst>
          </p:cNvPr>
          <p:cNvSpPr/>
          <p:nvPr/>
        </p:nvSpPr>
        <p:spPr>
          <a:xfrm>
            <a:off x="7854012" y="1367676"/>
            <a:ext cx="2837802" cy="599237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31BAC8D-EE72-AB50-A808-CC21F761BD1D}"/>
              </a:ext>
            </a:extLst>
          </p:cNvPr>
          <p:cNvSpPr/>
          <p:nvPr/>
        </p:nvSpPr>
        <p:spPr>
          <a:xfrm>
            <a:off x="7887352" y="2593181"/>
            <a:ext cx="2075798" cy="142399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6CD47A-4BED-8382-0755-ADB767D2B538}"/>
              </a:ext>
            </a:extLst>
          </p:cNvPr>
          <p:cNvSpPr/>
          <p:nvPr/>
        </p:nvSpPr>
        <p:spPr>
          <a:xfrm>
            <a:off x="592875" y="4054698"/>
            <a:ext cx="6017475" cy="316219"/>
          </a:xfrm>
          <a:prstGeom prst="rect">
            <a:avLst/>
          </a:prstGeom>
          <a:solidFill>
            <a:srgbClr val="FF0000">
              <a:alpha val="40000"/>
            </a:srgbClr>
          </a:solidFill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E1348F8-7466-5A84-2568-DEBCB0210647}"/>
              </a:ext>
            </a:extLst>
          </p:cNvPr>
          <p:cNvSpPr/>
          <p:nvPr/>
        </p:nvSpPr>
        <p:spPr>
          <a:xfrm>
            <a:off x="589104" y="4390300"/>
            <a:ext cx="1542379" cy="1307767"/>
          </a:xfrm>
          <a:prstGeom prst="rect">
            <a:avLst/>
          </a:prstGeom>
          <a:solidFill>
            <a:srgbClr val="00B050">
              <a:alpha val="4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3C3141B-7709-73FC-E704-3882C3749022}"/>
              </a:ext>
            </a:extLst>
          </p:cNvPr>
          <p:cNvSpPr/>
          <p:nvPr/>
        </p:nvSpPr>
        <p:spPr>
          <a:xfrm>
            <a:off x="7887352" y="3517830"/>
            <a:ext cx="1985311" cy="142399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6F6C8BB-2861-28B2-0C5B-C514B297548A}"/>
              </a:ext>
            </a:extLst>
          </p:cNvPr>
          <p:cNvSpPr/>
          <p:nvPr/>
        </p:nvSpPr>
        <p:spPr>
          <a:xfrm>
            <a:off x="7887351" y="4442479"/>
            <a:ext cx="2009124" cy="142399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E6F07CB-170D-3D31-914F-859B81CE572F}"/>
              </a:ext>
            </a:extLst>
          </p:cNvPr>
          <p:cNvSpPr/>
          <p:nvPr/>
        </p:nvSpPr>
        <p:spPr>
          <a:xfrm>
            <a:off x="7887350" y="5367128"/>
            <a:ext cx="2032937" cy="142399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7311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981</TotalTime>
  <Words>701</Words>
  <Application>Microsoft Office PowerPoint</Application>
  <PresentationFormat>와이드스크린</PresentationFormat>
  <Paragraphs>119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Arial</vt:lpstr>
      <vt:lpstr>맑은 고딕</vt:lpstr>
      <vt:lpstr>나눔바른고딕 Light</vt:lpstr>
      <vt:lpstr>SamsungOne-700</vt:lpstr>
      <vt:lpstr>나눔바른고딕</vt:lpstr>
      <vt:lpstr>나눔스퀘어 ExtraBold</vt:lpstr>
      <vt:lpstr>Wingdings</vt:lpstr>
      <vt:lpstr>SamsungOne 600C</vt:lpstr>
      <vt:lpstr>나눔스퀘어</vt:lpstr>
      <vt:lpstr>Office 테마</vt:lpstr>
      <vt:lpstr>접근성을 준수하는 테이블 마크업 (2)</vt:lpstr>
      <vt:lpstr>&lt;table&gt; 요약</vt:lpstr>
      <vt:lpstr>&lt;table&gt; 태그를 사용하지 않을 경우</vt:lpstr>
      <vt:lpstr>&lt;table&gt; 대체 속성 및 접근성 준수 방법</vt:lpstr>
      <vt:lpstr>JAWS 탐색</vt:lpstr>
      <vt:lpstr>속성</vt:lpstr>
      <vt:lpstr>속성</vt:lpstr>
      <vt:lpstr>속성</vt:lpstr>
      <vt:lpstr>속성</vt:lpstr>
      <vt:lpstr>속성</vt:lpstr>
      <vt:lpstr>속성</vt:lpstr>
      <vt:lpstr>이슈 사례</vt:lpstr>
      <vt:lpstr>결론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접근성을 준수하는 테이블 마크업</dc:title>
  <dc:creator>김은수</dc:creator>
  <cp:lastModifiedBy>김은수</cp:lastModifiedBy>
  <cp:revision>97</cp:revision>
  <dcterms:created xsi:type="dcterms:W3CDTF">2022-10-18T06:53:31Z</dcterms:created>
  <dcterms:modified xsi:type="dcterms:W3CDTF">2022-11-07T04:42:38Z</dcterms:modified>
</cp:coreProperties>
</file>

<file path=docProps/thumbnail.jpeg>
</file>